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74" r:id="rId4"/>
    <p:sldId id="276" r:id="rId5"/>
    <p:sldId id="275" r:id="rId6"/>
    <p:sldId id="259" r:id="rId7"/>
    <p:sldId id="260" r:id="rId8"/>
    <p:sldId id="277" r:id="rId9"/>
    <p:sldId id="258" r:id="rId10"/>
    <p:sldId id="262" r:id="rId11"/>
    <p:sldId id="263" r:id="rId12"/>
    <p:sldId id="264" r:id="rId13"/>
    <p:sldId id="261" r:id="rId14"/>
    <p:sldId id="278" r:id="rId15"/>
    <p:sldId id="272" r:id="rId16"/>
    <p:sldId id="282" r:id="rId17"/>
    <p:sldId id="285" r:id="rId18"/>
    <p:sldId id="283" r:id="rId19"/>
    <p:sldId id="280" r:id="rId20"/>
    <p:sldId id="284" r:id="rId21"/>
    <p:sldId id="286" r:id="rId22"/>
    <p:sldId id="287" r:id="rId23"/>
    <p:sldId id="266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2"/>
  </p:normalViewPr>
  <p:slideViewPr>
    <p:cSldViewPr snapToGrid="0">
      <p:cViewPr varScale="1">
        <p:scale>
          <a:sx n="96" d="100"/>
          <a:sy n="96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3EC0B-27B9-1D40-B13C-EA8C7DBDD59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6B7E9-5F90-224D-B096-466654E0A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24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6B7E9-5F90-224D-B096-466654E0AC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8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8AB7-E54F-D2B4-719E-CB854CB61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DB797-09E8-AE83-C703-3999E8A2D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C51AE-2350-3689-6F74-5E44CD58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211EF-5636-E232-71FC-7D49DE5D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B58E-4C86-549B-42D1-0CC508F1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5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5B81-A6B0-1F99-10A0-01C94DC9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59222-D2F3-9283-4C3D-84A91B81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41F92-860E-7E46-BDCF-51943ABD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DBE64-008F-8995-123A-CC90056E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721B7-A202-B31B-873F-84A2CAD5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8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E8E09E-22B0-4A46-2B1C-06ECD51AE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7084C-2822-4DBB-9EB3-11E9CD198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7964-CB5E-BEFB-041D-047A0AAA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976C6-9D56-9998-4873-3FA9902DD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93B3A-D126-61C6-C2FE-71097AA0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5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9BF9-E507-222C-5970-94543723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D5DB-A2B3-96E6-BE5D-4C6C209D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5AD16-0D32-DD53-99B9-36A7DB86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F563C-040B-DD27-A844-AAE1C5E6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D1EE8-187B-1BAF-4207-F118F455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F5D8-F43E-6D22-9136-2C0D994C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F336C-26A6-25C3-8DD9-623E5A41E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E9F7E-58A4-3086-12D1-15C12839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84696-08B4-D962-B8B9-BDB99207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4B9DC-0CCD-9C6A-5FA5-DE8DD4D6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4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C881-81F4-6819-C872-E61F17D4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C90BD-2F74-BFE5-B396-E05C13581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BB621-882A-A71C-62FE-79A6FB5CA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19E82-EE5B-AB88-460A-54DEDCBC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C91F3-BA8D-0732-34E8-F9519A00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9D16B-3998-50DD-6C94-3DB1B624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7FFE-DBEF-D58E-2EEB-D0C43470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9D554-3ED1-74FD-2A13-5EF71ECC8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056A9-E00F-F42C-F99D-DDE132575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D13BD-476C-0DAD-AA0F-BE6443186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637B0-9AE9-4E0C-5AEA-DE09C3A8A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D38BC-3645-D5C5-1466-5F0AFCA9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27500-6CBE-A880-4102-BE5ED0D8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158BD-720D-B1E0-C4C6-E7F01C6F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9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C2E8-5382-6DB5-8B53-A2C40F68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9D6FC-AE94-4C53-7A2B-48E9036C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79AD7-5C55-FAFD-30AD-855A2F90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0B253-446C-91F5-C7B8-D35A0E2B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6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4A484-21D5-5135-DFCE-0DD300C6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3292C-5DF5-82B3-0AEC-2DFF99E5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3A435-070F-73E2-42DE-0E2AAAB8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99B9-36E4-872F-83DC-8879AFE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6D2C-C419-F743-1174-EE8A23A88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06D7-B548-046E-865D-9E32E85AF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1FE91-C915-56B0-C5F8-F493FD8A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BE6E5-FAA5-28A3-E613-39998F48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490A8-05A2-1D70-830B-2428950E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E3AD-3B58-DD50-6734-15025B56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B5FE5-5C65-C6B4-F7A2-93414AF72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2E1D9-7920-9F99-E981-E4ADA10B0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4073-3867-CD73-6B5F-007D8968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50DB2-DD36-3BF6-1F20-29634B57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9044F-9B39-B76F-DBE2-8B231B039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BBA6D-0747-1A7E-E23C-DC082A43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231BA-0E8A-CB55-2288-1822EF7A1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56BC9-7E75-16A3-4E8B-57CAD21A1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B6706-28B8-2145-9B4F-4A57BA23C63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4E910-CA91-612F-8748-220129CC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DF893-28DE-0FA3-EFDD-139A6A56D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171B1-84F7-E544-A183-85233F8B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0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ntwrp.gsfc.nasa.gov/apod/ap031216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ntwrp.gsfc.nasa.gov/apod/ap031216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0F82CF39-AAA0-0613-BBF8-7EB6AB52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5B3FC-7190-565A-CA66-ACBB6D034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Archeoastronomy: A Trip Through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A3724-4046-99F4-4C38-476128051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Karthik Yadavalli</a:t>
            </a:r>
          </a:p>
        </p:txBody>
      </p:sp>
    </p:spTree>
    <p:extLst>
      <p:ext uri="{BB962C8B-B14F-4D97-AF65-F5344CB8AC3E}">
        <p14:creationId xmlns:p14="http://schemas.microsoft.com/office/powerpoint/2010/main" val="71424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5752-9545-9A89-535D-95E32236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Epicycles Can Model This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1B41F00-8325-73B7-C417-537148BB3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2630" y="1387883"/>
            <a:ext cx="5551170" cy="4956402"/>
          </a:xfrm>
          <a:prstGeom prst="rect">
            <a:avLst/>
          </a:prstGeom>
        </p:spPr>
      </p:pic>
      <p:pic>
        <p:nvPicPr>
          <p:cNvPr id="8" name="Picture 2" descr="An image of the retrograde motions of Mars and Uranus in 2003, created by superimposing images taken on 29 different dates">
            <a:extLst>
              <a:ext uri="{FF2B5EF4-FFF2-40B4-BE49-F238E27FC236}">
                <a16:creationId xmlns:a16="http://schemas.microsoft.com/office/drawing/2014/main" id="{571F7F00-AA44-D349-54A3-EC95722E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59" y="2087154"/>
            <a:ext cx="5638271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9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053E-59E1-CAB2-FBBE-3CBFC93B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Epicycles Can Model Anything</a:t>
            </a:r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BEA756B6-AA93-96DC-0DD1-0BE5546FDE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1" y="2011680"/>
            <a:ext cx="5082671" cy="378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126902E-6236-B440-1D8C-E387D77D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59" y="2011680"/>
            <a:ext cx="5206941" cy="388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42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053E-59E1-CAB2-FBBE-3CBFC93B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Epicycles Can Model Anything</a:t>
            </a:r>
          </a:p>
        </p:txBody>
      </p:sp>
      <p:pic>
        <p:nvPicPr>
          <p:cNvPr id="7170" name="Picture 2" descr="enter image description here">
            <a:extLst>
              <a:ext uri="{FF2B5EF4-FFF2-40B4-BE49-F238E27FC236}">
                <a16:creationId xmlns:a16="http://schemas.microsoft.com/office/drawing/2014/main" id="{CD36D138-2300-33A0-2888-78FAE967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702560"/>
            <a:ext cx="22225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r image description here">
            <a:extLst>
              <a:ext uri="{FF2B5EF4-FFF2-40B4-BE49-F238E27FC236}">
                <a16:creationId xmlns:a16="http://schemas.microsoft.com/office/drawing/2014/main" id="{A6E93DF4-1EDD-6DEC-DFA3-48280B27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640" y="2153920"/>
            <a:ext cx="3175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12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C8D5-1ED6-F1CA-8C91-B4C27387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16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Planets Go Around the Sun!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695DBC-DD53-A100-32B0-D5DE7B29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712275"/>
            <a:ext cx="4594277" cy="6069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16AEF-68E6-959C-6AB6-95892C7C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48729" y="712276"/>
            <a:ext cx="4305071" cy="60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9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C8D5-1ED6-F1CA-8C91-B4C27387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16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Planets Go Around the Sun!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695DBC-DD53-A100-32B0-D5DE7B29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712275"/>
            <a:ext cx="4594277" cy="6069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16AEF-68E6-959C-6AB6-95892C7C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48729" y="712276"/>
            <a:ext cx="4305071" cy="6069552"/>
          </a:xfrm>
          <a:prstGeom prst="rect">
            <a:avLst/>
          </a:prstGeom>
        </p:spPr>
      </p:pic>
      <p:pic>
        <p:nvPicPr>
          <p:cNvPr id="13" name="Picture 2" descr="An image of the retrograde motions of Mars and Uranus in 2003, created by superimposing images taken on 29 different dates">
            <a:extLst>
              <a:ext uri="{FF2B5EF4-FFF2-40B4-BE49-F238E27FC236}">
                <a16:creationId xmlns:a16="http://schemas.microsoft.com/office/drawing/2014/main" id="{AA635762-3821-0D70-F966-9E99620D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7" y="1042931"/>
            <a:ext cx="6517308" cy="391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77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C8D5-1ED6-F1CA-8C91-B4C27387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Entire Solar System Orbits The Sun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A5C12-3910-F7A4-13F8-9F73EA7B6113}"/>
              </a:ext>
            </a:extLst>
          </p:cNvPr>
          <p:cNvSpPr txBox="1"/>
          <p:nvPr/>
        </p:nvSpPr>
        <p:spPr>
          <a:xfrm>
            <a:off x="41413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solarsystem.nasa.gov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68C96-9CF4-39EC-D828-C792DF78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2" y="1234318"/>
            <a:ext cx="9876182" cy="52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08D7-B437-75DC-E69F-2DAFA57A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Ancient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2EF2-4487-41DD-ED57-FB696BA68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18C-F2B9-35F8-6CB8-73E1A886D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Stonehenge Is Very Precisely Aligned to the Sun’s Path Through the Year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E916DD9-A70E-86C3-4287-483324418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51" y="1180429"/>
            <a:ext cx="7570097" cy="5677571"/>
          </a:xfrm>
        </p:spPr>
      </p:pic>
    </p:spTree>
    <p:extLst>
      <p:ext uri="{BB962C8B-B14F-4D97-AF65-F5344CB8AC3E}">
        <p14:creationId xmlns:p14="http://schemas.microsoft.com/office/powerpoint/2010/main" val="49378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7DAE-433A-4CB1-C248-749CC6F1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Egypt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EF17-2937-D436-E844-EA54FF53B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72716" cy="4351338"/>
          </a:xfrm>
        </p:spPr>
        <p:txBody>
          <a:bodyPr/>
          <a:lstStyle/>
          <a:p>
            <a:r>
              <a:rPr lang="en-US" dirty="0"/>
              <a:t>365-day calendar</a:t>
            </a:r>
          </a:p>
          <a:p>
            <a:r>
              <a:rPr lang="en-US" dirty="0"/>
              <a:t>Precession of the equinoxes</a:t>
            </a:r>
          </a:p>
          <a:p>
            <a:pPr lvl="1"/>
            <a:r>
              <a:rPr lang="en-US" dirty="0"/>
              <a:t>‘</a:t>
            </a:r>
            <a:r>
              <a:rPr lang="en-GB" dirty="0">
                <a:effectLst/>
                <a:latin typeface="Verdana" panose="020B0604030504040204" pitchFamily="34" charset="0"/>
              </a:rPr>
              <a:t>A new constellation appears on the horizon each 2,160 year</a:t>
            </a:r>
            <a:r>
              <a:rPr lang="en-US" dirty="0"/>
              <a:t>’</a:t>
            </a:r>
          </a:p>
          <a:p>
            <a:r>
              <a:rPr lang="en-US" dirty="0"/>
              <a:t>N/S axis of the pyramids are within 3’ of the true value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E6CB4D-531C-CEA6-E4F4-4A8BA9DA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94" y="3236684"/>
            <a:ext cx="4441836" cy="325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xtra1">
            <a:extLst>
              <a:ext uri="{FF2B5EF4-FFF2-40B4-BE49-F238E27FC236}">
                <a16:creationId xmlns:a16="http://schemas.microsoft.com/office/drawing/2014/main" id="{4B37C762-DB30-A183-50F2-F283FA4E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330" y="2211525"/>
            <a:ext cx="4772716" cy="357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0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7DAE-433A-4CB1-C248-749CC6F1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EF17-2937-D436-E844-EA54FF53B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157" cy="4351338"/>
          </a:xfrm>
        </p:spPr>
        <p:txBody>
          <a:bodyPr/>
          <a:lstStyle/>
          <a:p>
            <a:r>
              <a:rPr lang="en-US" dirty="0"/>
              <a:t>Base-10 counting system</a:t>
            </a:r>
          </a:p>
          <a:p>
            <a:r>
              <a:rPr lang="en-US" dirty="0"/>
              <a:t>Elliptical orbits around the sun</a:t>
            </a:r>
          </a:p>
          <a:p>
            <a:r>
              <a:rPr lang="en-US" dirty="0"/>
              <a:t>’ perhaps that there should be a force which might be keeping bodies stuck to the Earth, and also keeping heavenly bodies in their determined places’</a:t>
            </a:r>
          </a:p>
          <a:p>
            <a:r>
              <a:rPr lang="en-US" dirty="0"/>
              <a:t>Sun, moon: 108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49B0260-7F0E-C448-7F5D-8D47159A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13" y="1825625"/>
            <a:ext cx="3482009" cy="473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DA701-7C0A-6B8C-BA5D-8E897664291F}"/>
              </a:ext>
            </a:extLst>
          </p:cNvPr>
          <p:cNvSpPr txBox="1"/>
          <p:nvPr/>
        </p:nvSpPr>
        <p:spPr>
          <a:xfrm>
            <a:off x="9379226" y="6551084"/>
            <a:ext cx="3064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Aryabhatta</a:t>
            </a:r>
            <a:r>
              <a:rPr lang="en-US" dirty="0"/>
              <a:t>, ~500 AD</a:t>
            </a:r>
          </a:p>
        </p:txBody>
      </p:sp>
    </p:spTree>
    <p:extLst>
      <p:ext uri="{BB962C8B-B14F-4D97-AF65-F5344CB8AC3E}">
        <p14:creationId xmlns:p14="http://schemas.microsoft.com/office/powerpoint/2010/main" val="36588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B71A-D2D2-4C54-4405-DB038683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Ancient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F1F0-33EB-0783-B8A3-C679A6BE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3017" cy="4351338"/>
          </a:xfrm>
        </p:spPr>
        <p:txBody>
          <a:bodyPr/>
          <a:lstStyle/>
          <a:p>
            <a:r>
              <a:rPr lang="en-US" dirty="0"/>
              <a:t>This is the oldest science!</a:t>
            </a:r>
          </a:p>
          <a:p>
            <a:endParaRPr lang="en-US" dirty="0"/>
          </a:p>
          <a:p>
            <a:r>
              <a:rPr lang="en-US" dirty="0"/>
              <a:t>We’ve been doing this since before civilization even started!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3553692-B9F0-24E6-3C57-57770F7BF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" t="9091" r="26097"/>
          <a:stretch/>
        </p:blipFill>
        <p:spPr bwMode="auto">
          <a:xfrm>
            <a:off x="6371108" y="1470991"/>
            <a:ext cx="5820892" cy="460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104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7DAE-433A-4CB1-C248-749CC6F1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North American Medicine Wheels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EF17-2937-D436-E844-EA54FF53B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157" cy="4351338"/>
          </a:xfrm>
        </p:spPr>
        <p:txBody>
          <a:bodyPr/>
          <a:lstStyle/>
          <a:p>
            <a:r>
              <a:rPr lang="en-US" dirty="0"/>
              <a:t>Plains Native Tribes</a:t>
            </a:r>
          </a:p>
          <a:p>
            <a:pPr lvl="1"/>
            <a:r>
              <a:rPr lang="en-US" dirty="0"/>
              <a:t>Lakota</a:t>
            </a:r>
          </a:p>
          <a:p>
            <a:pPr lvl="1"/>
            <a:r>
              <a:rPr lang="en-US" dirty="0"/>
              <a:t>Dakota</a:t>
            </a:r>
          </a:p>
          <a:p>
            <a:pPr lvl="1"/>
            <a:r>
              <a:rPr lang="en-US" dirty="0"/>
              <a:t>Cheyenne</a:t>
            </a:r>
          </a:p>
          <a:p>
            <a:r>
              <a:rPr lang="en-US" dirty="0"/>
              <a:t>Bighorn Wheel Tracked Heliacal risings</a:t>
            </a:r>
          </a:p>
          <a:p>
            <a:pPr lvl="1"/>
            <a:r>
              <a:rPr lang="en-US" dirty="0"/>
              <a:t>When a star comes out from behind the sun!</a:t>
            </a:r>
          </a:p>
          <a:p>
            <a:r>
              <a:rPr lang="en-US" dirty="0"/>
              <a:t>There are hundreds of these!</a:t>
            </a:r>
          </a:p>
        </p:txBody>
      </p:sp>
      <p:pic>
        <p:nvPicPr>
          <p:cNvPr id="15368" name="Picture 8" descr="sunset sighted from the Medicine Wheel">
            <a:extLst>
              <a:ext uri="{FF2B5EF4-FFF2-40B4-BE49-F238E27FC236}">
                <a16:creationId xmlns:a16="http://schemas.microsoft.com/office/drawing/2014/main" id="{60B1B5BD-B154-41FF-6B5F-73106254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7" y="2531441"/>
            <a:ext cx="5272630" cy="34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60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7DAE-433A-4CB1-C248-749CC6F1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North American Medicine Wheels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EF17-2937-D436-E844-EA54FF53B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157" cy="4351338"/>
          </a:xfrm>
        </p:spPr>
        <p:txBody>
          <a:bodyPr/>
          <a:lstStyle/>
          <a:p>
            <a:r>
              <a:rPr lang="en-US" dirty="0"/>
              <a:t>Plains Native Tribes</a:t>
            </a:r>
          </a:p>
          <a:p>
            <a:pPr lvl="1"/>
            <a:r>
              <a:rPr lang="en-US" dirty="0"/>
              <a:t>Lakota</a:t>
            </a:r>
          </a:p>
          <a:p>
            <a:pPr lvl="1"/>
            <a:r>
              <a:rPr lang="en-US" dirty="0"/>
              <a:t>Dakota</a:t>
            </a:r>
          </a:p>
          <a:p>
            <a:pPr lvl="1"/>
            <a:r>
              <a:rPr lang="en-US" dirty="0"/>
              <a:t>Cheyenne</a:t>
            </a:r>
          </a:p>
          <a:p>
            <a:r>
              <a:rPr lang="en-US" dirty="0"/>
              <a:t>Bighorn Wheel Tracked Heliacal risings</a:t>
            </a:r>
          </a:p>
          <a:p>
            <a:pPr lvl="1"/>
            <a:r>
              <a:rPr lang="en-US" dirty="0"/>
              <a:t>When a star comes out from behind the sun!</a:t>
            </a:r>
          </a:p>
          <a:p>
            <a:r>
              <a:rPr lang="en-US" dirty="0"/>
              <a:t>There are hundreds of these!</a:t>
            </a:r>
          </a:p>
        </p:txBody>
      </p:sp>
      <p:pic>
        <p:nvPicPr>
          <p:cNvPr id="15364" name="Picture 4" descr="Graphic chart: phases of a medicine wheel throughout the year and the rising of Orion.">
            <a:extLst>
              <a:ext uri="{FF2B5EF4-FFF2-40B4-BE49-F238E27FC236}">
                <a16:creationId xmlns:a16="http://schemas.microsoft.com/office/drawing/2014/main" id="{4CC4C830-FB3F-8A4B-96C6-D5EBA929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758" y="2937842"/>
            <a:ext cx="4922676" cy="323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6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7DAE-433A-4CB1-C248-749CC6F1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Mayan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EF17-2937-D436-E844-EA54FF53B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9687"/>
            <a:ext cx="3879574" cy="5037276"/>
          </a:xfrm>
        </p:spPr>
        <p:txBody>
          <a:bodyPr/>
          <a:lstStyle/>
          <a:p>
            <a:r>
              <a:rPr lang="en-US" dirty="0" err="1"/>
              <a:t>Chichen</a:t>
            </a:r>
            <a:r>
              <a:rPr lang="en-US" dirty="0"/>
              <a:t> Itza</a:t>
            </a:r>
          </a:p>
          <a:p>
            <a:r>
              <a:rPr lang="en-US" dirty="0"/>
              <a:t>Four sides, 91 steps each, plus the top makes 365</a:t>
            </a:r>
          </a:p>
          <a:p>
            <a:r>
              <a:rPr lang="en-US" dirty="0"/>
              <a:t>Aligned with Sun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506" name="Picture 2" descr="Chichen Itza: One of the Seven Wonders of the World - Complete Getaways">
            <a:extLst>
              <a:ext uri="{FF2B5EF4-FFF2-40B4-BE49-F238E27FC236}">
                <a16:creationId xmlns:a16="http://schemas.microsoft.com/office/drawing/2014/main" id="{0074696D-1542-799A-B5DF-33945D5D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0" y="3581400"/>
            <a:ext cx="4846983" cy="32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71B4A35-327A-0F80-A7B8-3C78E08B2D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37053792-8883-37BE-FED1-963B5E1598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FEC740D-9841-6C6C-5897-1E864A8CD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4" t="10966" r="9098"/>
          <a:stretch/>
        </p:blipFill>
        <p:spPr>
          <a:xfrm rot="16200000">
            <a:off x="6966198" y="2409204"/>
            <a:ext cx="3471019" cy="5516215"/>
          </a:xfrm>
          <a:prstGeom prst="rect">
            <a:avLst/>
          </a:prstGeom>
        </p:spPr>
      </p:pic>
      <p:pic>
        <p:nvPicPr>
          <p:cNvPr id="21514" name="Picture 10" descr="The Mayan calendar that ends Dec. 21, 2012. | Mayan art, Aztec art ...">
            <a:extLst>
              <a:ext uri="{FF2B5EF4-FFF2-40B4-BE49-F238E27FC236}">
                <a16:creationId xmlns:a16="http://schemas.microsoft.com/office/drawing/2014/main" id="{84F71DC5-3A05-0160-677B-8742D3E6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834" y="525119"/>
            <a:ext cx="2186609" cy="264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56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E3F5-CB50-4960-49CD-2C476802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Sevens Everywhere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921F90EB-40BA-83E3-1C28-548FD709B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26" r="29265" b="16074"/>
          <a:stretch/>
        </p:blipFill>
        <p:spPr>
          <a:xfrm>
            <a:off x="3492217" y="0"/>
            <a:ext cx="2393939" cy="3101009"/>
          </a:xfrm>
          <a:prstGeom prst="rect">
            <a:avLst/>
          </a:prstGeom>
        </p:spPr>
      </p:pic>
      <p:pic>
        <p:nvPicPr>
          <p:cNvPr id="36" name="Picture 35" descr="Icon&#10;&#10;Description automatically generated with medium confidence">
            <a:extLst>
              <a:ext uri="{FF2B5EF4-FFF2-40B4-BE49-F238E27FC236}">
                <a16:creationId xmlns:a16="http://schemas.microsoft.com/office/drawing/2014/main" id="{E566BBC1-CE83-C970-5469-0CA9B7751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7" r="30970" b="16075"/>
          <a:stretch/>
        </p:blipFill>
        <p:spPr>
          <a:xfrm>
            <a:off x="9321948" y="3431356"/>
            <a:ext cx="2447777" cy="3325077"/>
          </a:xfrm>
          <a:prstGeom prst="rect">
            <a:avLst/>
          </a:prstGeom>
        </p:spPr>
      </p:pic>
      <p:pic>
        <p:nvPicPr>
          <p:cNvPr id="40" name="Picture 39" descr="A picture containing arrow&#10;&#10;Description automatically generated">
            <a:extLst>
              <a:ext uri="{FF2B5EF4-FFF2-40B4-BE49-F238E27FC236}">
                <a16:creationId xmlns:a16="http://schemas.microsoft.com/office/drawing/2014/main" id="{CB364302-83D3-EF9F-025F-F4B4C993F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37" r="33882" b="20270"/>
          <a:stretch/>
        </p:blipFill>
        <p:spPr>
          <a:xfrm>
            <a:off x="10310744" y="101567"/>
            <a:ext cx="1881256" cy="2852737"/>
          </a:xfrm>
          <a:prstGeom prst="rect">
            <a:avLst/>
          </a:prstGeom>
        </p:spPr>
      </p:pic>
      <p:pic>
        <p:nvPicPr>
          <p:cNvPr id="41" name="Picture 4" descr="Seven heavens - Wikiwand">
            <a:extLst>
              <a:ext uri="{FF2B5EF4-FFF2-40B4-BE49-F238E27FC236}">
                <a16:creationId xmlns:a16="http://schemas.microsoft.com/office/drawing/2014/main" id="{13D0D655-5C83-8287-F09C-F3F695B3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761" y="172887"/>
            <a:ext cx="2072187" cy="334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CF3AB09-901F-778D-F86D-164AF6449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" y="401067"/>
            <a:ext cx="3785440" cy="22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1F55F027-A2A3-78CF-8FF4-6466BC9EC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4532587"/>
            <a:ext cx="2816647" cy="22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Seven days of the week 302050 Vector Art at Vecteezy">
            <a:extLst>
              <a:ext uri="{FF2B5EF4-FFF2-40B4-BE49-F238E27FC236}">
                <a16:creationId xmlns:a16="http://schemas.microsoft.com/office/drawing/2014/main" id="{8BE1F5B4-DB3C-2244-3DED-E632FA91D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523" y="13169"/>
            <a:ext cx="8088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61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5E71-426B-B228-C50A-A1CC85DE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Days of the Week Connect to the 7 Planets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9A40F64-2A00-6D57-7A92-CE5B22661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7" t="19329" r="48518" b="20991"/>
          <a:stretch/>
        </p:blipFill>
        <p:spPr>
          <a:xfrm>
            <a:off x="552450" y="1942147"/>
            <a:ext cx="1996440" cy="4092893"/>
          </a:xfrm>
          <a:prstGeom prst="rect">
            <a:avLst/>
          </a:prstGeom>
        </p:spPr>
      </p:pic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86233936-AA04-1609-B58F-D71865060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9" t="18986" r="48296" b="21333"/>
          <a:stretch/>
        </p:blipFill>
        <p:spPr>
          <a:xfrm>
            <a:off x="3394710" y="1942146"/>
            <a:ext cx="1996440" cy="409289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50E5659-E156-0491-5B03-32560C4D0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48" t="18840" r="47185" b="20159"/>
          <a:stretch/>
        </p:blipFill>
        <p:spPr>
          <a:xfrm>
            <a:off x="9163050" y="1851659"/>
            <a:ext cx="2091690" cy="4183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C74922-4880-E110-00C3-C10005B7E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13" t="18175" r="49007" b="20945"/>
          <a:stretch/>
        </p:blipFill>
        <p:spPr>
          <a:xfrm>
            <a:off x="6027746" y="1832843"/>
            <a:ext cx="1906220" cy="4183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C52007-22EE-BAA2-A4C3-5F1057A5A34B}"/>
              </a:ext>
            </a:extLst>
          </p:cNvPr>
          <p:cNvSpPr txBox="1"/>
          <p:nvPr/>
        </p:nvSpPr>
        <p:spPr>
          <a:xfrm>
            <a:off x="3771900" y="612354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3DA07-A18D-3D42-937E-EFB33520A2B1}"/>
              </a:ext>
            </a:extLst>
          </p:cNvPr>
          <p:cNvSpPr txBox="1"/>
          <p:nvPr/>
        </p:nvSpPr>
        <p:spPr>
          <a:xfrm>
            <a:off x="6494830" y="6089251"/>
            <a:ext cx="79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Telugu</a:t>
            </a:r>
          </a:p>
        </p:txBody>
      </p:sp>
    </p:spTree>
    <p:extLst>
      <p:ext uri="{BB962C8B-B14F-4D97-AF65-F5344CB8AC3E}">
        <p14:creationId xmlns:p14="http://schemas.microsoft.com/office/powerpoint/2010/main" val="287754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C153-4731-157A-C1AD-4FA0A29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Ancient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53742-2E01-9F36-C8AD-B2D1A1087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Lascaux Cave, France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88B4F4-6EC5-F0FC-D61D-73A046D17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3" y="2397669"/>
            <a:ext cx="3870118" cy="431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EDFB3BA-D500-3B70-ED00-CB206AB6A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37" y="2397668"/>
            <a:ext cx="5571972" cy="431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4691-1E88-E1E6-3907-D6C60A4A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 in the Ancient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0363-869D-E9A7-616A-1CD6F843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Telling Time</a:t>
            </a:r>
          </a:p>
          <a:p>
            <a:pPr lvl="1"/>
            <a:r>
              <a:rPr lang="en-US" dirty="0"/>
              <a:t>Time of day &gt; Until quite recently</a:t>
            </a:r>
          </a:p>
          <a:p>
            <a:pPr lvl="1"/>
            <a:r>
              <a:rPr lang="en-US" dirty="0"/>
              <a:t>Time of the year</a:t>
            </a:r>
          </a:p>
          <a:p>
            <a:r>
              <a:rPr lang="en-US" dirty="0"/>
              <a:t>Navigating the Sea</a:t>
            </a:r>
          </a:p>
          <a:p>
            <a:pPr lvl="1"/>
            <a:r>
              <a:rPr lang="en-US" dirty="0"/>
              <a:t>Sextant</a:t>
            </a:r>
          </a:p>
          <a:p>
            <a:pPr lvl="1"/>
            <a:r>
              <a:rPr lang="en-US" dirty="0"/>
              <a:t>Polynesian Celestial Navigation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03BB179-DA22-6D76-3AA6-210782AB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534194"/>
            <a:ext cx="6096000" cy="6096000"/>
          </a:xfrm>
          <a:prstGeom prst="rect">
            <a:avLst/>
          </a:prstGeom>
        </p:spPr>
      </p:pic>
      <p:pic>
        <p:nvPicPr>
          <p:cNvPr id="6156" name="Picture 12" descr="Since a sextant is accurate to within 10 degrees, which of the two is ...">
            <a:extLst>
              <a:ext uri="{FF2B5EF4-FFF2-40B4-BE49-F238E27FC236}">
                <a16:creationId xmlns:a16="http://schemas.microsoft.com/office/drawing/2014/main" id="{152628AE-7552-DDD5-B05C-20ABACCCB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17" y="4475335"/>
            <a:ext cx="2319320" cy="215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7B47CE47-C9F5-59F9-FECD-B4FD3B4F1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154" y="4503007"/>
            <a:ext cx="2562596" cy="226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04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EE19-FA79-FBE1-16F6-CE61362C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C10B0-C8E9-9754-BEA6-BFFFD7173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C6127B-674A-6848-959F-A982892F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13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1F2A-4016-B842-6697-B5D33E1C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Most Dots Take the Same Path Over the Night Sky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F1A994-3DF3-B6FD-717E-44C0563D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681441"/>
            <a:ext cx="7677149" cy="51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69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C8D5-1ED6-F1CA-8C91-B4C27387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 Few Do This Instead</a:t>
            </a:r>
          </a:p>
        </p:txBody>
      </p:sp>
      <p:pic>
        <p:nvPicPr>
          <p:cNvPr id="1026" name="Picture 2" descr="An image of the retrograde motions of Mars and Uranus in 2003, created by superimposing images taken on 29 different dates">
            <a:extLst>
              <a:ext uri="{FF2B5EF4-FFF2-40B4-BE49-F238E27FC236}">
                <a16:creationId xmlns:a16="http://schemas.microsoft.com/office/drawing/2014/main" id="{402D990D-B515-F715-5878-8B9E3A71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988115"/>
            <a:ext cx="94615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250AA-D475-EB90-AAF1-F878FBF25689}"/>
              </a:ext>
            </a:extLst>
          </p:cNvPr>
          <p:cNvSpPr txBox="1"/>
          <p:nvPr/>
        </p:nvSpPr>
        <p:spPr>
          <a:xfrm>
            <a:off x="1484244" y="6268351"/>
            <a:ext cx="8189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retrograde motions of Mars and Uranus in 2003 (</a:t>
            </a:r>
            <a:r>
              <a:rPr lang="en-US" sz="1400" dirty="0" err="1">
                <a:solidFill>
                  <a:schemeClr val="bg1"/>
                </a:solidFill>
              </a:rPr>
              <a:t>Tunc</a:t>
            </a:r>
            <a:r>
              <a:rPr lang="en-US" sz="1400" dirty="0">
                <a:solidFill>
                  <a:schemeClr val="bg1"/>
                </a:solidFill>
              </a:rPr>
              <a:t> Tezel,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apod031216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80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C8D5-1ED6-F1CA-8C91-B4C27387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 Few Do This Instead</a:t>
            </a:r>
          </a:p>
        </p:txBody>
      </p:sp>
      <p:pic>
        <p:nvPicPr>
          <p:cNvPr id="1026" name="Picture 2" descr="An image of the retrograde motions of Mars and Uranus in 2003, created by superimposing images taken on 29 different dates">
            <a:extLst>
              <a:ext uri="{FF2B5EF4-FFF2-40B4-BE49-F238E27FC236}">
                <a16:creationId xmlns:a16="http://schemas.microsoft.com/office/drawing/2014/main" id="{402D990D-B515-F715-5878-8B9E3A71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792" y="1142337"/>
            <a:ext cx="7622208" cy="45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250AA-D475-EB90-AAF1-F878FBF25689}"/>
              </a:ext>
            </a:extLst>
          </p:cNvPr>
          <p:cNvSpPr txBox="1"/>
          <p:nvPr/>
        </p:nvSpPr>
        <p:spPr>
          <a:xfrm>
            <a:off x="4970394" y="5308231"/>
            <a:ext cx="8189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retrograde motions of Mars and Uranus in 2003 (</a:t>
            </a:r>
            <a:r>
              <a:rPr lang="en-US" sz="1400" dirty="0" err="1">
                <a:solidFill>
                  <a:schemeClr val="bg1"/>
                </a:solidFill>
              </a:rPr>
              <a:t>Tunc</a:t>
            </a:r>
            <a:r>
              <a:rPr lang="en-US" sz="1400" dirty="0">
                <a:solidFill>
                  <a:schemeClr val="bg1"/>
                </a:solidFill>
              </a:rPr>
              <a:t> Tezel,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apod031216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7462F-1AFB-8E48-43ED-46C02956E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364324"/>
            <a:ext cx="428023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Mercury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Jupiter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Venus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Saturn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03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BB8B-DD34-FB3F-9BC7-794B8FB7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Stars versus Planets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FD29-82DE-4E6B-F864-5359F53F1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Stars are predictable</a:t>
            </a:r>
          </a:p>
          <a:p>
            <a:pPr lvl="1"/>
            <a:r>
              <a:rPr lang="en-US" dirty="0"/>
              <a:t>Betelgeuse</a:t>
            </a:r>
          </a:p>
          <a:p>
            <a:pPr lvl="1"/>
            <a:r>
              <a:rPr lang="en-US" dirty="0"/>
              <a:t>Sirius</a:t>
            </a:r>
          </a:p>
          <a:p>
            <a:r>
              <a:rPr lang="en-US" dirty="0"/>
              <a:t>Planets wander</a:t>
            </a:r>
          </a:p>
          <a:p>
            <a:pPr lvl="1"/>
            <a:r>
              <a:rPr lang="en-US" dirty="0"/>
              <a:t>Wandering star = ‘Planet’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3EAE3-3FF3-970B-6AF0-C521BC60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82" y="4001294"/>
            <a:ext cx="7772400" cy="7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0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362</Words>
  <Application>Microsoft Macintosh PowerPoint</Application>
  <PresentationFormat>Widescreen</PresentationFormat>
  <Paragraphs>78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Office Theme</vt:lpstr>
      <vt:lpstr>Archeoastronomy: A Trip Through Time</vt:lpstr>
      <vt:lpstr>Ancient Astronomy</vt:lpstr>
      <vt:lpstr>Ancient Astronomy</vt:lpstr>
      <vt:lpstr>Astronomy in the Ancient World</vt:lpstr>
      <vt:lpstr>PowerPoint Presentation</vt:lpstr>
      <vt:lpstr>Most Dots Take the Same Path Over the Night Sky</vt:lpstr>
      <vt:lpstr>A Few Do This Instead</vt:lpstr>
      <vt:lpstr>A Few Do This Instead</vt:lpstr>
      <vt:lpstr>Stars versus Planets</vt:lpstr>
      <vt:lpstr>Epicycles Can Model This</vt:lpstr>
      <vt:lpstr>But Epicycles Can Model Anything</vt:lpstr>
      <vt:lpstr>But Epicycles Can Model Anything</vt:lpstr>
      <vt:lpstr>Planets Go Around the Sun!</vt:lpstr>
      <vt:lpstr>Planets Go Around the Sun!</vt:lpstr>
      <vt:lpstr>The Entire Solar System Orbits The Sun</vt:lpstr>
      <vt:lpstr>Ancient Ideas</vt:lpstr>
      <vt:lpstr>Stonehenge Is Very Precisely Aligned to the Sun’s Path Through the Year</vt:lpstr>
      <vt:lpstr>Egypt</vt:lpstr>
      <vt:lpstr>India</vt:lpstr>
      <vt:lpstr>North American Medicine Wheels</vt:lpstr>
      <vt:lpstr>North American Medicine Wheels</vt:lpstr>
      <vt:lpstr>Mayan Astronomy</vt:lpstr>
      <vt:lpstr>Sevens Everywhere</vt:lpstr>
      <vt:lpstr>The Days of the Week Connect to the 7 Planets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Archeoastronomy: A Trip Through Time</dc:title>
  <dc:creator>Yadavalli, Srisurya Karthik</dc:creator>
  <cp:lastModifiedBy>Yadavalli, Srisurya Karthik</cp:lastModifiedBy>
  <cp:revision>84</cp:revision>
  <dcterms:created xsi:type="dcterms:W3CDTF">2023-02-27T12:53:28Z</dcterms:created>
  <dcterms:modified xsi:type="dcterms:W3CDTF">2023-02-28T01:10:50Z</dcterms:modified>
</cp:coreProperties>
</file>